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86" r:id="rId4"/>
    <p:sldId id="279" r:id="rId5"/>
    <p:sldId id="262" r:id="rId6"/>
    <p:sldId id="261" r:id="rId7"/>
    <p:sldId id="281" r:id="rId8"/>
    <p:sldId id="284" r:id="rId9"/>
    <p:sldId id="282" r:id="rId10"/>
    <p:sldId id="283" r:id="rId11"/>
    <p:sldId id="263" r:id="rId12"/>
    <p:sldId id="273" r:id="rId13"/>
    <p:sldId id="267" r:id="rId14"/>
    <p:sldId id="280" r:id="rId15"/>
    <p:sldId id="285" r:id="rId16"/>
    <p:sldId id="276" r:id="rId17"/>
    <p:sldId id="27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90" autoAdjust="0"/>
    <p:restoredTop sz="83621" autoAdjust="0"/>
  </p:normalViewPr>
  <p:slideViewPr>
    <p:cSldViewPr>
      <p:cViewPr>
        <p:scale>
          <a:sx n="60" d="100"/>
          <a:sy n="60" d="100"/>
        </p:scale>
        <p:origin x="-1260" y="-73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56" d="100"/>
          <a:sy n="56" d="100"/>
        </p:scale>
        <p:origin x="-181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C0E2A8-8C12-4789-9190-16D5376A72F1}" type="datetimeFigureOut">
              <a:rPr lang="en-US" smtClean="0"/>
              <a:pPr/>
              <a:t>5/2/2013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6744B9-F2CA-42F0-892A-4138EEB2C7E2}" type="slidenum">
              <a:rPr lang="en-US" smtClean="0"/>
              <a:pPr/>
              <a:t>‹#›</a:t>
            </a:fld>
            <a:endParaRPr lang="en-US"/>
          </a:p>
        </p:txBody>
      </p:sp>
    </p:spTree>
    <p:extLst>
      <p:ext uri="{BB962C8B-B14F-4D97-AF65-F5344CB8AC3E}">
        <p14:creationId xmlns="" xmlns:p14="http://schemas.microsoft.com/office/powerpoint/2010/main" val="64109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ADAM</a:t>
            </a:r>
          </a:p>
          <a:p>
            <a:endParaRPr lang="en-US" dirty="0"/>
          </a:p>
        </p:txBody>
      </p:sp>
      <p:sp>
        <p:nvSpPr>
          <p:cNvPr id="4" name="Slide Number Placeholder 3"/>
          <p:cNvSpPr>
            <a:spLocks noGrp="1"/>
          </p:cNvSpPr>
          <p:nvPr>
            <p:ph type="sldNum" sz="quarter" idx="10"/>
          </p:nvPr>
        </p:nvSpPr>
        <p:spPr/>
        <p:txBody>
          <a:bodyPr/>
          <a:lstStyle/>
          <a:p>
            <a:fld id="{AE36FF8E-D050-43F2-9E4C-6D57C5E80008}" type="slidenum">
              <a:rPr lang="en-US" smtClean="0"/>
              <a:pPr/>
              <a:t>1</a:t>
            </a:fld>
            <a:endParaRPr lang="en-US"/>
          </a:p>
        </p:txBody>
      </p:sp>
    </p:spTree>
    <p:extLst>
      <p:ext uri="{BB962C8B-B14F-4D97-AF65-F5344CB8AC3E}">
        <p14:creationId xmlns="" xmlns:p14="http://schemas.microsoft.com/office/powerpoint/2010/main" val="2322119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2</a:t>
            </a:fld>
            <a:endParaRPr lang="en-US"/>
          </a:p>
        </p:txBody>
      </p:sp>
    </p:spTree>
    <p:extLst>
      <p:ext uri="{BB962C8B-B14F-4D97-AF65-F5344CB8AC3E}">
        <p14:creationId xmlns="" xmlns:p14="http://schemas.microsoft.com/office/powerpoint/2010/main" val="2534090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ADAM</a:t>
            </a:r>
          </a:p>
          <a:p>
            <a:pPr>
              <a:buFont typeface="Arial" pitchFamily="34" charset="0"/>
              <a:buChar char="•"/>
            </a:pPr>
            <a:r>
              <a:rPr lang="en-US" dirty="0" smtClean="0"/>
              <a:t>   This technology caters</a:t>
            </a:r>
            <a:r>
              <a:rPr lang="en-US" baseline="0" dirty="0" smtClean="0"/>
              <a:t> to drive by wire automobiles</a:t>
            </a:r>
          </a:p>
          <a:p>
            <a:pPr>
              <a:buFont typeface="Arial" pitchFamily="34" charset="0"/>
              <a:buChar char="•"/>
            </a:pPr>
            <a:r>
              <a:rPr lang="en-US" baseline="0" dirty="0" smtClean="0"/>
              <a:t>   It is drive by wire, but there is a clutch in there, incase if there is a power failure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ADAM</a:t>
            </a:r>
          </a:p>
          <a:p>
            <a:pPr marL="171450" indent="-171450">
              <a:buFont typeface="Arial" pitchFamily="34" charset="0"/>
              <a:buChar char="•"/>
            </a:pPr>
            <a:r>
              <a:rPr lang="en-US" dirty="0" smtClean="0"/>
              <a:t>In order to find any error in the vehicle’s angular velocity, a calculated versus measured angular velocity is required. </a:t>
            </a:r>
          </a:p>
          <a:p>
            <a:pPr marL="171450" indent="-171450">
              <a:buFont typeface="Arial" pitchFamily="34" charset="0"/>
              <a:buChar char="•"/>
            </a:pPr>
            <a:r>
              <a:rPr lang="en-US" dirty="0" smtClean="0"/>
              <a:t>R is the instantaneous radius of curvature; it relates the curvature to the steering angle α. Since ө1 ≈ ө2 the angles may be closely approximated as α. Since the servo has internal feedback, we assume that it’s able to maintain the target angle of the steering wheels. </a:t>
            </a:r>
          </a:p>
          <a:p>
            <a:pPr marL="171450" indent="-171450">
              <a:buFont typeface="Arial" pitchFamily="34" charset="0"/>
              <a:buChar char="•"/>
            </a:pPr>
            <a:r>
              <a:rPr lang="en-US" dirty="0" smtClean="0"/>
              <a:t>Speed is obtained from the wheel encoder and length of the vehicle was found by measuring distance between wheel bases (constant). </a:t>
            </a:r>
          </a:p>
          <a:p>
            <a:pPr marL="171450" indent="-171450">
              <a:buFont typeface="Arial" pitchFamily="34" charset="0"/>
              <a:buChar char="•"/>
            </a:pPr>
            <a:r>
              <a:rPr lang="en-US" dirty="0" smtClean="0"/>
              <a:t>With these known, we’re able to calculate our target ω. </a:t>
            </a:r>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4</a:t>
            </a:fld>
            <a:endParaRPr lang="en-US"/>
          </a:p>
        </p:txBody>
      </p:sp>
    </p:spTree>
    <p:extLst>
      <p:ext uri="{BB962C8B-B14F-4D97-AF65-F5344CB8AC3E}">
        <p14:creationId xmlns="" xmlns:p14="http://schemas.microsoft.com/office/powerpoint/2010/main" val="1765861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dirty="0" err="1" smtClean="0"/>
              <a:t>andrew</a:t>
            </a:r>
            <a:endParaRPr lang="en-US" baseline="0" dirty="0" smtClean="0"/>
          </a:p>
        </p:txBody>
      </p:sp>
      <p:sp>
        <p:nvSpPr>
          <p:cNvPr id="4" name="Slide Number Placeholder 3"/>
          <p:cNvSpPr>
            <a:spLocks noGrp="1"/>
          </p:cNvSpPr>
          <p:nvPr>
            <p:ph type="sldNum" sz="quarter" idx="10"/>
          </p:nvPr>
        </p:nvSpPr>
        <p:spPr/>
        <p:txBody>
          <a:bodyPr/>
          <a:lstStyle/>
          <a:p>
            <a:fld id="{616744B9-F2CA-42F0-892A-4138EEB2C7E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dirty="0" smtClean="0"/>
              <a:t>The servo commands are extremely simple to read -- a square wave whose high time is linear to the angle of the servo. </a:t>
            </a:r>
          </a:p>
          <a:p>
            <a:pPr marL="628650" lvl="1" indent="-171450">
              <a:buFont typeface="Arial" pitchFamily="34" charset="0"/>
              <a:buChar char="•"/>
            </a:pPr>
            <a:r>
              <a:rPr lang="en-US" dirty="0" smtClean="0"/>
              <a:t>The </a:t>
            </a:r>
            <a:r>
              <a:rPr lang="en-US" dirty="0" err="1" smtClean="0"/>
              <a:t>pulsein</a:t>
            </a:r>
            <a:r>
              <a:rPr lang="en-US" dirty="0" smtClean="0"/>
              <a:t>() function is used to measure this high time of the servo signal.</a:t>
            </a:r>
          </a:p>
          <a:p>
            <a:pPr marL="171450" indent="-171450">
              <a:buFont typeface="Arial" pitchFamily="34" charset="0"/>
              <a:buChar char="•"/>
            </a:pPr>
            <a:r>
              <a:rPr lang="en-US" dirty="0" smtClean="0"/>
              <a:t>A gyroscope is used to measure the rate of rotation of the car's body. According to the datasheet, the MEMs gyroscope will output readings that are close to linear to the actual angular velocity.</a:t>
            </a:r>
          </a:p>
          <a:p>
            <a:pPr marL="628650" lvl="1" indent="-171450">
              <a:buFont typeface="Arial" pitchFamily="34" charset="0"/>
              <a:buChar char="•"/>
            </a:pPr>
            <a:r>
              <a:rPr lang="en-US" sz="1200" kern="1200" dirty="0" smtClean="0">
                <a:solidFill>
                  <a:schemeClr val="tx1"/>
                </a:solidFill>
                <a:effectLst/>
                <a:latin typeface="+mn-lt"/>
                <a:ea typeface="+mn-ea"/>
                <a:cs typeface="+mn-cs"/>
              </a:rPr>
              <a:t>To find the multiplication constant the gyroscope’s output was integrated and rotated a known angle (ninety degrees). The output was then scaled to fit in with the ninety degrees angle.</a:t>
            </a:r>
          </a:p>
          <a:p>
            <a:pPr marL="171450" indent="-171450">
              <a:buFont typeface="Arial" pitchFamily="34" charset="0"/>
              <a:buChar char="•"/>
            </a:pPr>
            <a:r>
              <a:rPr lang="en-US" sz="1200" kern="1200" dirty="0" smtClean="0">
                <a:solidFill>
                  <a:schemeClr val="tx1"/>
                </a:solidFill>
                <a:effectLst/>
                <a:latin typeface="+mn-lt"/>
                <a:ea typeface="+mn-ea"/>
                <a:cs typeface="+mn-cs"/>
              </a:rPr>
              <a:t>Wheel Encoder: When the wheel rotates, an optical reflectance sensor outputs a voltage that corresponds to the level of light reflected off the encoder. An interrupt was used to measure the time in between dark to light transitions. </a:t>
            </a:r>
          </a:p>
          <a:p>
            <a:pPr marL="628650" lvl="1" indent="-171450">
              <a:buFont typeface="Arial" pitchFamily="34" charset="0"/>
              <a:buChar char="•"/>
            </a:pPr>
            <a:r>
              <a:rPr lang="en-US" sz="1200" kern="1200" dirty="0" smtClean="0">
                <a:solidFill>
                  <a:schemeClr val="tx1"/>
                </a:solidFill>
                <a:effectLst/>
                <a:latin typeface="+mn-lt"/>
                <a:ea typeface="+mn-ea"/>
                <a:cs typeface="+mn-cs"/>
              </a:rPr>
              <a:t>To save on measurement complexities the car was pushed a known distance and a proportional function fit was used to calculate the scaling factor for the distance traveled. A derivative approximation was used to calculate the speed, and the speed was integrated to ensure that the calculus approximations were accurate. </a:t>
            </a:r>
            <a:endParaRPr lang="en-US" dirty="0"/>
          </a:p>
        </p:txBody>
      </p:sp>
      <p:sp>
        <p:nvSpPr>
          <p:cNvPr id="4" name="Slide Number Placeholder 3"/>
          <p:cNvSpPr>
            <a:spLocks noGrp="1"/>
          </p:cNvSpPr>
          <p:nvPr>
            <p:ph type="sldNum" sz="quarter" idx="10"/>
          </p:nvPr>
        </p:nvSpPr>
        <p:spPr/>
        <p:txBody>
          <a:bodyPr/>
          <a:lstStyle/>
          <a:p>
            <a:fld id="{AE36FF8E-D050-43F2-9E4C-6D57C5E8000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HARY</a:t>
            </a:r>
          </a:p>
          <a:p>
            <a:pPr marL="171450" indent="-171450">
              <a:buFont typeface="Arial" pitchFamily="34" charset="0"/>
              <a:buChar char="•"/>
            </a:pPr>
            <a:r>
              <a:rPr lang="en-US" dirty="0" smtClean="0"/>
              <a:t>This was done to make</a:t>
            </a:r>
            <a:r>
              <a:rPr lang="en-US" baseline="0" dirty="0" smtClean="0"/>
              <a:t> sure that the timing agreed with the code</a:t>
            </a:r>
            <a:endParaRPr lang="en-US" dirty="0" smtClean="0"/>
          </a:p>
          <a:p>
            <a:pPr marL="171450" indent="-171450">
              <a:buFont typeface="Arial" pitchFamily="34" charset="0"/>
              <a:buChar char="•"/>
            </a:pPr>
            <a:r>
              <a:rPr lang="en-US" dirty="0" smtClean="0"/>
              <a:t>As far as ensuring that the I2C and serial was functioning appropriately, a </a:t>
            </a:r>
            <a:r>
              <a:rPr lang="en-US" dirty="0" err="1" smtClean="0"/>
              <a:t>Saleae</a:t>
            </a:r>
            <a:r>
              <a:rPr lang="en-US" dirty="0" smtClean="0"/>
              <a:t> logic analyzer was used </a:t>
            </a:r>
          </a:p>
          <a:p>
            <a:pPr marL="171450" indent="-171450">
              <a:buFont typeface="Arial" pitchFamily="34" charset="0"/>
              <a:buChar char="•"/>
            </a:pPr>
            <a:r>
              <a:rPr lang="en-US" dirty="0" smtClean="0"/>
              <a:t>Use pin state changes to signal when a certain measurement begins (Green pin) </a:t>
            </a:r>
          </a:p>
          <a:p>
            <a:pPr marL="171450" indent="-171450">
              <a:buFont typeface="Arial" pitchFamily="34" charset="0"/>
              <a:buChar char="•"/>
            </a:pPr>
            <a:r>
              <a:rPr lang="en-US" sz="1200" kern="1200" dirty="0" smtClean="0">
                <a:solidFill>
                  <a:schemeClr val="tx1"/>
                </a:solidFill>
                <a:effectLst/>
                <a:latin typeface="+mn-lt"/>
                <a:ea typeface="+mn-ea"/>
                <a:cs typeface="+mn-cs"/>
              </a:rPr>
              <a:t>testing to ensure that the comparator’s hysteresis worked</a:t>
            </a:r>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11</a:t>
            </a:fld>
            <a:endParaRPr lang="en-US"/>
          </a:p>
        </p:txBody>
      </p:sp>
    </p:spTree>
    <p:extLst>
      <p:ext uri="{BB962C8B-B14F-4D97-AF65-F5344CB8AC3E}">
        <p14:creationId xmlns="" xmlns:p14="http://schemas.microsoft.com/office/powerpoint/2010/main" val="90408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HARY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13</a:t>
            </a:fld>
            <a:endParaRPr lang="en-US"/>
          </a:p>
        </p:txBody>
      </p:sp>
    </p:spTree>
    <p:extLst>
      <p:ext uri="{BB962C8B-B14F-4D97-AF65-F5344CB8AC3E}">
        <p14:creationId xmlns="" xmlns:p14="http://schemas.microsoft.com/office/powerpoint/2010/main" val="257736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HARY</a:t>
            </a:r>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HARY</a:t>
            </a:r>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16</a:t>
            </a:fld>
            <a:endParaRPr lang="en-US"/>
          </a:p>
        </p:txBody>
      </p:sp>
    </p:spTree>
    <p:extLst>
      <p:ext uri="{BB962C8B-B14F-4D97-AF65-F5344CB8AC3E}">
        <p14:creationId xmlns="" xmlns:p14="http://schemas.microsoft.com/office/powerpoint/2010/main" val="2340432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HARY</a:t>
            </a:r>
            <a:endParaRPr lang="en-US" dirty="0"/>
          </a:p>
        </p:txBody>
      </p:sp>
      <p:sp>
        <p:nvSpPr>
          <p:cNvPr id="4" name="Slide Number Placeholder 3"/>
          <p:cNvSpPr>
            <a:spLocks noGrp="1"/>
          </p:cNvSpPr>
          <p:nvPr>
            <p:ph type="sldNum" sz="quarter" idx="10"/>
          </p:nvPr>
        </p:nvSpPr>
        <p:spPr/>
        <p:txBody>
          <a:bodyPr/>
          <a:lstStyle/>
          <a:p>
            <a:fld id="{616744B9-F2CA-42F0-892A-4138EEB2C7E2}"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2A9A0D-90DC-4780-918E-A1A305639D3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2A9A0D-90DC-4780-918E-A1A305639D3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C65C-74A4-425C-A7F9-659C11817439}"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2A9A0D-90DC-4780-918E-A1A305639D3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12A9A0D-90DC-4780-918E-A1A305639D3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1C65C-74A4-425C-A7F9-659C11817439}"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2A9A0D-90DC-4780-918E-A1A305639D31}" type="datetimeFigureOut">
              <a:rPr lang="en-US" smtClean="0"/>
              <a:pPr/>
              <a:t>5/2/2013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2A9A0D-90DC-4780-918E-A1A305639D31}" type="datetimeFigureOut">
              <a:rPr lang="en-US" smtClean="0"/>
              <a:pPr/>
              <a:t>5/2/2013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12A9A0D-90DC-4780-918E-A1A305639D31}" type="datetimeFigureOut">
              <a:rPr lang="en-US" smtClean="0"/>
              <a:pPr/>
              <a:t>5/2/2013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12A9A0D-90DC-4780-918E-A1A305639D3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1C65C-74A4-425C-A7F9-659C11817439}"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A9A0D-90DC-4780-918E-A1A305639D3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1C65C-74A4-425C-A7F9-659C11817439}"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2A9A0D-90DC-4780-918E-A1A305639D3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C65C-74A4-425C-A7F9-659C118174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12A9A0D-90DC-4780-918E-A1A305639D3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C65C-74A4-425C-A7F9-659C11817439}"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12A9A0D-90DC-4780-918E-A1A305639D31}" type="datetimeFigureOut">
              <a:rPr lang="en-US" smtClean="0"/>
              <a:pPr/>
              <a:t>5/2/2013</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381C65C-74A4-425C-A7F9-659C11817439}"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2.xml"/><Relationship Id="rId1" Type="http://schemas.openxmlformats.org/officeDocument/2006/relationships/video" Target="../media/media1.wm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media/media2.wmv"/><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microsoft.com/office/2007/relationships/media" Target="../media/media3.wmv"/><Relationship Id="rId2" Type="http://schemas.openxmlformats.org/officeDocument/2006/relationships/slideLayout" Target="../slideLayouts/slideLayout2.xml"/><Relationship Id="rId1" Type="http://schemas.openxmlformats.org/officeDocument/2006/relationships/video" Target="../media/media3.wm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z1625308@students.niu.ed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hary106@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90" y="164950"/>
            <a:ext cx="7756263" cy="1054250"/>
          </a:xfrm>
        </p:spPr>
        <p:txBody>
          <a:bodyPr>
            <a:noAutofit/>
          </a:bodyPr>
          <a:lstStyle/>
          <a:p>
            <a:r>
              <a:rPr lang="en-US" dirty="0" smtClean="0"/>
              <a:t>Gyroscopic Vehicle Stabilization</a:t>
            </a:r>
            <a:endParaRPr lang="en-US" sz="3600" b="1" dirty="0">
              <a:solidFill>
                <a:srgbClr val="002060"/>
              </a:solidFill>
            </a:endParaRPr>
          </a:p>
        </p:txBody>
      </p:sp>
      <p:sp>
        <p:nvSpPr>
          <p:cNvPr id="5" name="Content Placeholder 2"/>
          <p:cNvSpPr>
            <a:spLocks noGrp="1"/>
          </p:cNvSpPr>
          <p:nvPr>
            <p:ph idx="1"/>
          </p:nvPr>
        </p:nvSpPr>
        <p:spPr>
          <a:xfrm>
            <a:off x="7248895" y="2743200"/>
            <a:ext cx="1905001" cy="3191933"/>
          </a:xfrm>
        </p:spPr>
        <p:txBody>
          <a:bodyPr>
            <a:normAutofit/>
          </a:bodyPr>
          <a:lstStyle/>
          <a:p>
            <a:r>
              <a:rPr lang="en-US" dirty="0" smtClean="0"/>
              <a:t>Andrew Moser</a:t>
            </a:r>
          </a:p>
          <a:p>
            <a:r>
              <a:rPr lang="en-US" dirty="0" smtClean="0"/>
              <a:t>Adam Dunsmoor</a:t>
            </a:r>
          </a:p>
          <a:p>
            <a:r>
              <a:rPr lang="en-US" dirty="0" smtClean="0"/>
              <a:t>Hiral Gandhi</a:t>
            </a:r>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8600" y="1371600"/>
            <a:ext cx="6908800" cy="5181600"/>
          </a:xfrm>
          <a:prstGeom prst="rect">
            <a:avLst/>
          </a:prstGeom>
        </p:spPr>
      </p:pic>
    </p:spTree>
    <p:extLst>
      <p:ext uri="{BB962C8B-B14F-4D97-AF65-F5344CB8AC3E}">
        <p14:creationId xmlns="" xmlns:p14="http://schemas.microsoft.com/office/powerpoint/2010/main" val="3336397356"/>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675466"/>
            <a:ext cx="7408333" cy="3801533"/>
          </a:xfrm>
        </p:spPr>
        <p:txBody>
          <a:bodyPr>
            <a:normAutofit fontScale="92500" lnSpcReduction="20000"/>
          </a:bodyPr>
          <a:lstStyle/>
          <a:p>
            <a:r>
              <a:rPr lang="en-US" dirty="0" smtClean="0"/>
              <a:t>Our product is a control system to stabilize vehicles. The users would be automobile drivers and our customers would be automobile manufacturers.</a:t>
            </a:r>
          </a:p>
          <a:p>
            <a:r>
              <a:rPr lang="en-US" dirty="0" smtClean="0"/>
              <a:t>Rear wheel slipping is corrected by adjusting the steering and engine throttle via the onboard microcontroller</a:t>
            </a:r>
          </a:p>
          <a:p>
            <a:pPr lvl="1"/>
            <a:r>
              <a:rPr lang="en-US" dirty="0" smtClean="0"/>
              <a:t>The steering is adjusted by looking at the difference in calculated angular velocity and measured angular velocity</a:t>
            </a:r>
          </a:p>
          <a:p>
            <a:pPr lvl="1"/>
            <a:r>
              <a:rPr lang="en-US" dirty="0" smtClean="0"/>
              <a:t>The throttle decreases when calculated and measured angular velocities don’t match - sliding</a:t>
            </a:r>
          </a:p>
          <a:p>
            <a:r>
              <a:rPr lang="en-US" dirty="0" smtClean="0"/>
              <a:t>The end goal is to make driving safer for all automobile drivers; to reduce accidents, fatalities, and infrastructure damage </a:t>
            </a:r>
            <a:endParaRPr lang="en-US" dirty="0"/>
          </a:p>
        </p:txBody>
      </p:sp>
      <p:sp>
        <p:nvSpPr>
          <p:cNvPr id="2" name="Title 1"/>
          <p:cNvSpPr>
            <a:spLocks noGrp="1"/>
          </p:cNvSpPr>
          <p:nvPr>
            <p:ph type="title"/>
          </p:nvPr>
        </p:nvSpPr>
        <p:spPr/>
        <p:txBody>
          <a:bodyPr/>
          <a:lstStyle/>
          <a:p>
            <a:r>
              <a:rPr lang="en-US" dirty="0" smtClean="0"/>
              <a:t>Project Description</a:t>
            </a:r>
            <a:endParaRPr lang="en-US" dirty="0"/>
          </a:p>
        </p:txBody>
      </p:sp>
    </p:spTree>
    <p:extLst>
      <p:ext uri="{BB962C8B-B14F-4D97-AF65-F5344CB8AC3E}">
        <p14:creationId xmlns="" xmlns:p14="http://schemas.microsoft.com/office/powerpoint/2010/main" val="98733765"/>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Technology Implementation</a:t>
            </a:r>
            <a:endParaRPr lang="en-US" dirty="0"/>
          </a:p>
        </p:txBody>
      </p:sp>
      <p:pic>
        <p:nvPicPr>
          <p:cNvPr id="2050" name="Picture 2" descr="C:\Users\Hary Gandhi\Desktop\Infiniti-steer-by-wire-640x425.jpg"/>
          <p:cNvPicPr>
            <a:picLocks noChangeAspect="1" noChangeArrowheads="1"/>
          </p:cNvPicPr>
          <p:nvPr/>
        </p:nvPicPr>
        <p:blipFill>
          <a:blip r:embed="rId3" cstate="print"/>
          <a:srcRect/>
          <a:stretch>
            <a:fillRect/>
          </a:stretch>
        </p:blipFill>
        <p:spPr bwMode="auto">
          <a:xfrm>
            <a:off x="647700" y="1600200"/>
            <a:ext cx="7848600" cy="4908351"/>
          </a:xfrm>
          <a:prstGeom prst="rect">
            <a:avLst/>
          </a:prstGeom>
          <a:noFill/>
        </p:spPr>
      </p:pic>
      <p:sp>
        <p:nvSpPr>
          <p:cNvPr id="6" name="TextBox 5"/>
          <p:cNvSpPr txBox="1"/>
          <p:nvPr/>
        </p:nvSpPr>
        <p:spPr>
          <a:xfrm>
            <a:off x="7143875" y="6441370"/>
            <a:ext cx="1923925" cy="369332"/>
          </a:xfrm>
          <a:prstGeom prst="rect">
            <a:avLst/>
          </a:prstGeom>
          <a:noFill/>
        </p:spPr>
        <p:txBody>
          <a:bodyPr wrap="none" rtlCol="0">
            <a:spAutoFit/>
          </a:bodyPr>
          <a:lstStyle/>
          <a:p>
            <a:r>
              <a:rPr lang="en-US" dirty="0" smtClean="0"/>
              <a:t>Extremetech.com</a:t>
            </a:r>
            <a:endParaRPr lang="en-U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1490472"/>
          </a:xfrm>
        </p:spPr>
        <p:txBody>
          <a:bodyPr>
            <a:normAutofit/>
          </a:bodyPr>
          <a:lstStyle/>
          <a:p>
            <a:r>
              <a:rPr lang="en-US" dirty="0" smtClean="0"/>
              <a:t>Calculating Angular Velocity</a:t>
            </a:r>
            <a:endParaRPr lang="en-US" dirty="0"/>
          </a:p>
        </p:txBody>
      </p:sp>
      <p:pic>
        <p:nvPicPr>
          <p:cNvPr id="4" name="Content Placeholder 3"/>
          <p:cNvPicPr>
            <a:picLocks noGrp="1"/>
          </p:cNvPicPr>
          <p:nvPr>
            <p:ph idx="1"/>
          </p:nvPr>
        </p:nvPicPr>
        <p:blipFill rotWithShape="1">
          <a:blip r:embed="rId3" cstate="print">
            <a:extLst>
              <a:ext uri="{BEBA8EAE-BF5A-486C-A8C5-ECC9F3942E4B}">
                <a14:imgProps xmlns="" xmlns:a14="http://schemas.microsoft.com/office/drawing/2010/main">
                  <a14:imgLayer r:embed="rId4">
                    <a14:imgEffect>
                      <a14:sharpenSoften amount="50000"/>
                    </a14:imgEffect>
                  </a14:imgLayer>
                </a14:imgProps>
              </a:ext>
              <a:ext uri="{28A0092B-C50C-407E-A947-70E740481C1C}">
                <a14:useLocalDpi xmlns="" xmlns:a14="http://schemas.microsoft.com/office/drawing/2010/main" val="0"/>
              </a:ext>
            </a:extLst>
          </a:blip>
          <a:srcRect b="15161"/>
          <a:stretch/>
        </p:blipFill>
        <p:spPr bwMode="auto">
          <a:xfrm>
            <a:off x="609600" y="3935411"/>
            <a:ext cx="7467600" cy="2846389"/>
          </a:xfrm>
          <a:prstGeom prst="rect">
            <a:avLst/>
          </a:prstGeom>
          <a:ln>
            <a:noFill/>
          </a:ln>
          <a:extLst>
            <a:ext uri="{53640926-AAD7-44D8-BBD7-CCE9431645EC}">
              <a14:shadowObscured xmlns="" xmlns:a14="http://schemas.microsoft.com/office/drawing/2010/main"/>
            </a:ext>
          </a:extLst>
        </p:spPr>
      </p:pic>
      <p:sp>
        <p:nvSpPr>
          <p:cNvPr id="6" name="TextBox 5"/>
          <p:cNvSpPr txBox="1"/>
          <p:nvPr/>
        </p:nvSpPr>
        <p:spPr>
          <a:xfrm>
            <a:off x="7239000" y="6276201"/>
            <a:ext cx="1676400" cy="276999"/>
          </a:xfrm>
          <a:prstGeom prst="rect">
            <a:avLst/>
          </a:prstGeom>
          <a:noFill/>
        </p:spPr>
        <p:txBody>
          <a:bodyPr wrap="square" rtlCol="0">
            <a:spAutoFit/>
          </a:bodyPr>
          <a:lstStyle/>
          <a:p>
            <a:r>
              <a:rPr lang="en-US" sz="1200" dirty="0" smtClean="0"/>
              <a:t>(Alonzo, pg. 14-15)</a:t>
            </a:r>
            <a:endParaRPr lang="en-US" sz="1200" dirty="0"/>
          </a:p>
        </p:txBody>
      </p:sp>
      <p:sp>
        <p:nvSpPr>
          <p:cNvPr id="9" name="TextBox 8"/>
          <p:cNvSpPr txBox="1"/>
          <p:nvPr/>
        </p:nvSpPr>
        <p:spPr>
          <a:xfrm>
            <a:off x="457200" y="2568714"/>
            <a:ext cx="8229600" cy="707886"/>
          </a:xfrm>
          <a:prstGeom prst="rect">
            <a:avLst/>
          </a:prstGeom>
          <a:noFill/>
        </p:spPr>
        <p:txBody>
          <a:bodyPr wrap="square" rtlCol="0">
            <a:spAutoFit/>
          </a:bodyPr>
          <a:lstStyle/>
          <a:p>
            <a:pPr indent="284163">
              <a:buFont typeface="Arial" pitchFamily="34" charset="0"/>
              <a:buChar char="•"/>
            </a:pPr>
            <a:r>
              <a:rPr lang="en-US" sz="2000" dirty="0" smtClean="0"/>
              <a:t>Calculating Angular Velocity (</a:t>
            </a:r>
            <a:r>
              <a:rPr lang="el-GR" sz="2000" dirty="0" smtClean="0"/>
              <a:t>ω</a:t>
            </a:r>
            <a:r>
              <a:rPr lang="en-US" sz="2000" dirty="0" smtClean="0"/>
              <a:t>) of an Ackermann Steering System</a:t>
            </a:r>
          </a:p>
          <a:p>
            <a:pPr indent="284163">
              <a:buFont typeface="Arial" pitchFamily="34" charset="0"/>
              <a:buChar char="•"/>
            </a:pPr>
            <a:r>
              <a:rPr lang="en-US" sz="2000" dirty="0" smtClean="0"/>
              <a:t>Function fits were used to translate signals to physical characteristics</a:t>
            </a:r>
            <a:endParaRPr lang="en-US" sz="2000" dirty="0"/>
          </a:p>
        </p:txBody>
      </p:sp>
      <p:sp>
        <p:nvSpPr>
          <p:cNvPr id="11" name="Rectangle 10"/>
          <p:cNvSpPr>
            <a:spLocks noRot="1" noChangeAspect="1" noMove="1" noResize="1" noEditPoints="1" noAdjustHandles="1" noChangeArrowheads="1" noChangeShapeType="1" noTextEdit="1"/>
          </p:cNvSpPr>
          <p:nvPr/>
        </p:nvSpPr>
        <p:spPr>
          <a:xfrm>
            <a:off x="838200" y="3352800"/>
            <a:ext cx="2551724" cy="666849"/>
          </a:xfrm>
          <a:prstGeom prst="rect">
            <a:avLst/>
          </a:prstGeom>
          <a:blipFill rotWithShape="1">
            <a:blip r:embed="rId5" cstate="print"/>
            <a:stretch>
              <a:fillRect/>
            </a:stretch>
          </a:blipFill>
        </p:spPr>
        <p:txBody>
          <a:bodyPr/>
          <a:lstStyle/>
          <a:p>
            <a:r>
              <a:rPr lang="en-US">
                <a:noFill/>
              </a:rPr>
              <a:t> </a:t>
            </a:r>
          </a:p>
        </p:txBody>
      </p:sp>
      <p:sp>
        <p:nvSpPr>
          <p:cNvPr id="12" name="TextBox 11"/>
          <p:cNvSpPr txBox="1">
            <a:spLocks noRot="1" noChangeAspect="1" noMove="1" noResize="1" noEditPoints="1" noAdjustHandles="1" noChangeArrowheads="1" noChangeShapeType="1" noTextEdit="1"/>
          </p:cNvSpPr>
          <p:nvPr/>
        </p:nvSpPr>
        <p:spPr>
          <a:xfrm>
            <a:off x="5181600" y="3429000"/>
            <a:ext cx="1431482" cy="369332"/>
          </a:xfrm>
          <a:prstGeom prst="rect">
            <a:avLst/>
          </a:prstGeom>
          <a:blipFill rotWithShape="1">
            <a:blip r:embed="rId6" cstate="print"/>
            <a:stretch>
              <a:fillRect/>
            </a:stretch>
          </a:blipFill>
        </p:spPr>
        <p:txBody>
          <a:bodyPr/>
          <a:lstStyle/>
          <a:p>
            <a:r>
              <a:rPr lang="en-US">
                <a:noFill/>
              </a:rPr>
              <a:t> </a:t>
            </a:r>
          </a:p>
        </p:txBody>
      </p:sp>
    </p:spTree>
    <p:extLst>
      <p:ext uri="{BB962C8B-B14F-4D97-AF65-F5344CB8AC3E}">
        <p14:creationId xmlns="" xmlns:p14="http://schemas.microsoft.com/office/powerpoint/2010/main" val="2156272774"/>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a:spLocks noGrp="1"/>
          </p:cNvSpPr>
          <p:nvPr>
            <p:ph type="title"/>
          </p:nvPr>
        </p:nvSpPr>
        <p:spPr>
          <a:xfrm>
            <a:off x="457200" y="274638"/>
            <a:ext cx="8229600" cy="1143000"/>
          </a:xfrm>
        </p:spPr>
        <p:txBody>
          <a:bodyPr/>
          <a:lstStyle/>
          <a:p>
            <a:r>
              <a:rPr lang="en-US" dirty="0" smtClean="0"/>
              <a:t>Connection Overview </a:t>
            </a:r>
            <a:endParaRPr lang="en-US" dirty="0"/>
          </a:p>
        </p:txBody>
      </p:sp>
      <p:pic>
        <p:nvPicPr>
          <p:cNvPr id="4" name="Picture 3"/>
          <p:cNvPicPr>
            <a:picLocks noChangeAspect="1"/>
          </p:cNvPicPr>
          <p:nvPr/>
        </p:nvPicPr>
        <p:blipFill>
          <a:blip r:embed="rId3" cstate="print">
            <a:extLst>
              <a:ext uri="{BEBA8EAE-BF5A-486C-A8C5-ECC9F3942E4B}">
                <a14:imgProps xmln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279068" y="2438400"/>
            <a:ext cx="8483932" cy="41910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3407229"/>
            <a:ext cx="1371600" cy="7620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Wheel Encoder</a:t>
            </a:r>
            <a:endParaRPr lang="en-US" dirty="0"/>
          </a:p>
        </p:txBody>
      </p:sp>
      <p:sp>
        <p:nvSpPr>
          <p:cNvPr id="4" name="Rectangle 3"/>
          <p:cNvSpPr/>
          <p:nvPr/>
        </p:nvSpPr>
        <p:spPr>
          <a:xfrm>
            <a:off x="304800" y="2133600"/>
            <a:ext cx="1600200" cy="6096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RC Receiver</a:t>
            </a:r>
            <a:endParaRPr lang="en-US" dirty="0"/>
          </a:p>
        </p:txBody>
      </p:sp>
      <p:sp>
        <p:nvSpPr>
          <p:cNvPr id="5" name="Rectangle 4"/>
          <p:cNvSpPr/>
          <p:nvPr/>
        </p:nvSpPr>
        <p:spPr>
          <a:xfrm>
            <a:off x="2209800" y="3352800"/>
            <a:ext cx="2057400" cy="8382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Calculate target</a:t>
            </a:r>
          </a:p>
          <a:p>
            <a:pPr algn="ctr"/>
            <a:r>
              <a:rPr lang="en-US" dirty="0" smtClean="0"/>
              <a:t>angular velocity</a:t>
            </a:r>
            <a:endParaRPr lang="en-US" dirty="0"/>
          </a:p>
        </p:txBody>
      </p:sp>
      <p:sp>
        <p:nvSpPr>
          <p:cNvPr id="8" name="Rectangle 7"/>
          <p:cNvSpPr/>
          <p:nvPr/>
        </p:nvSpPr>
        <p:spPr>
          <a:xfrm>
            <a:off x="304800" y="5410200"/>
            <a:ext cx="1371600" cy="7620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Gyroscope</a:t>
            </a:r>
            <a:endParaRPr lang="en-US" dirty="0"/>
          </a:p>
        </p:txBody>
      </p:sp>
      <p:sp>
        <p:nvSpPr>
          <p:cNvPr id="10" name="Rectangle 9"/>
          <p:cNvSpPr/>
          <p:nvPr/>
        </p:nvSpPr>
        <p:spPr>
          <a:xfrm>
            <a:off x="4800600" y="5410200"/>
            <a:ext cx="1066800" cy="7620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PID Loop</a:t>
            </a:r>
            <a:endParaRPr lang="en-US" dirty="0"/>
          </a:p>
        </p:txBody>
      </p:sp>
      <p:sp>
        <p:nvSpPr>
          <p:cNvPr id="11" name="Rectangle 10"/>
          <p:cNvSpPr/>
          <p:nvPr/>
        </p:nvSpPr>
        <p:spPr>
          <a:xfrm>
            <a:off x="7391400" y="2057400"/>
            <a:ext cx="1600200" cy="7620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Steering Servo</a:t>
            </a:r>
            <a:endParaRPr lang="en-US" dirty="0"/>
          </a:p>
        </p:txBody>
      </p:sp>
      <p:cxnSp>
        <p:nvCxnSpPr>
          <p:cNvPr id="13" name="Straight Arrow Connector 12"/>
          <p:cNvCxnSpPr>
            <a:stCxn id="6" idx="3"/>
          </p:cNvCxnSpPr>
          <p:nvPr/>
        </p:nvCxnSpPr>
        <p:spPr>
          <a:xfrm>
            <a:off x="1676400" y="3788229"/>
            <a:ext cx="533400" cy="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37" name="Title 2"/>
          <p:cNvSpPr>
            <a:spLocks noGrp="1"/>
          </p:cNvSpPr>
          <p:nvPr>
            <p:ph type="title"/>
          </p:nvPr>
        </p:nvSpPr>
        <p:spPr>
          <a:xfrm>
            <a:off x="688490" y="570156"/>
            <a:ext cx="7756263" cy="1054250"/>
          </a:xfrm>
        </p:spPr>
        <p:txBody>
          <a:bodyPr/>
          <a:lstStyle/>
          <a:p>
            <a:r>
              <a:rPr lang="en-US" dirty="0" smtClean="0"/>
              <a:t>Flow Diagram</a:t>
            </a:r>
            <a:endParaRPr lang="en-US" dirty="0"/>
          </a:p>
        </p:txBody>
      </p:sp>
      <p:sp>
        <p:nvSpPr>
          <p:cNvPr id="55" name="Oval 54"/>
          <p:cNvSpPr/>
          <p:nvPr/>
        </p:nvSpPr>
        <p:spPr>
          <a:xfrm>
            <a:off x="5791200" y="2057400"/>
            <a:ext cx="762000" cy="76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solidFill>
                  <a:schemeClr val="tx1"/>
                </a:solidFill>
              </a:rPr>
              <a:t>Σ</a:t>
            </a:r>
            <a:endParaRPr lang="en-US" sz="2400" dirty="0">
              <a:solidFill>
                <a:schemeClr val="tx1"/>
              </a:solidFill>
            </a:endParaRPr>
          </a:p>
        </p:txBody>
      </p:sp>
      <p:cxnSp>
        <p:nvCxnSpPr>
          <p:cNvPr id="59" name="Straight Arrow Connector 58"/>
          <p:cNvCxnSpPr>
            <a:stCxn id="55" idx="6"/>
            <a:endCxn id="11" idx="1"/>
          </p:cNvCxnSpPr>
          <p:nvPr/>
        </p:nvCxnSpPr>
        <p:spPr>
          <a:xfrm>
            <a:off x="6553200" y="2438400"/>
            <a:ext cx="838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4" idx="3"/>
            <a:endCxn id="55" idx="2"/>
          </p:cNvCxnSpPr>
          <p:nvPr/>
        </p:nvCxnSpPr>
        <p:spPr>
          <a:xfrm>
            <a:off x="1905000" y="2438400"/>
            <a:ext cx="3886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6200000" flipH="1">
            <a:off x="2746113" y="2892687"/>
            <a:ext cx="914400" cy="58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4724400" y="4114800"/>
            <a:ext cx="1219200" cy="8382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PID </a:t>
            </a:r>
            <a:r>
              <a:rPr lang="en-US" dirty="0" err="1" smtClean="0"/>
              <a:t>Setpoint</a:t>
            </a:r>
            <a:endParaRPr lang="en-US" dirty="0"/>
          </a:p>
        </p:txBody>
      </p:sp>
      <p:sp>
        <p:nvSpPr>
          <p:cNvPr id="76" name="Rectangle 75"/>
          <p:cNvSpPr/>
          <p:nvPr/>
        </p:nvSpPr>
        <p:spPr>
          <a:xfrm>
            <a:off x="2743200" y="5410200"/>
            <a:ext cx="1371600" cy="7620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PID Input</a:t>
            </a:r>
            <a:endParaRPr lang="en-US" dirty="0"/>
          </a:p>
        </p:txBody>
      </p:sp>
      <p:cxnSp>
        <p:nvCxnSpPr>
          <p:cNvPr id="80" name="Straight Arrow Connector 79"/>
          <p:cNvCxnSpPr>
            <a:stCxn id="8" idx="3"/>
            <a:endCxn id="76" idx="1"/>
          </p:cNvCxnSpPr>
          <p:nvPr/>
        </p:nvCxnSpPr>
        <p:spPr>
          <a:xfrm>
            <a:off x="1676400" y="5791200"/>
            <a:ext cx="10668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stCxn id="71" idx="2"/>
            <a:endCxn id="10" idx="0"/>
          </p:cNvCxnSpPr>
          <p:nvPr/>
        </p:nvCxnSpPr>
        <p:spPr>
          <a:xfrm rot="5400000">
            <a:off x="5105400" y="5181600"/>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76" idx="3"/>
            <a:endCxn id="10" idx="1"/>
          </p:cNvCxnSpPr>
          <p:nvPr/>
        </p:nvCxnSpPr>
        <p:spPr>
          <a:xfrm>
            <a:off x="4114800" y="5791200"/>
            <a:ext cx="6858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 idx="3"/>
            <a:endCxn id="71" idx="1"/>
          </p:cNvCxnSpPr>
          <p:nvPr/>
        </p:nvCxnSpPr>
        <p:spPr>
          <a:xfrm>
            <a:off x="4267200" y="3771900"/>
            <a:ext cx="457200" cy="762000"/>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6" name="Shape 95"/>
          <p:cNvCxnSpPr>
            <a:stCxn id="10" idx="3"/>
          </p:cNvCxnSpPr>
          <p:nvPr/>
        </p:nvCxnSpPr>
        <p:spPr>
          <a:xfrm flipV="1">
            <a:off x="5867400" y="3124200"/>
            <a:ext cx="304800" cy="2667000"/>
          </a:xfrm>
          <a:prstGeom prst="bentConnector2">
            <a:avLst/>
          </a:prstGeom>
          <a:ln w="38100"/>
        </p:spPr>
        <p:style>
          <a:lnRef idx="1">
            <a:schemeClr val="accent1"/>
          </a:lnRef>
          <a:fillRef idx="0">
            <a:schemeClr val="accent1"/>
          </a:fillRef>
          <a:effectRef idx="0">
            <a:schemeClr val="accent1"/>
          </a:effectRef>
          <a:fontRef idx="minor">
            <a:schemeClr val="tx1"/>
          </a:fontRef>
        </p:style>
      </p:cxnSp>
      <p:cxnSp>
        <p:nvCxnSpPr>
          <p:cNvPr id="98" name="Shape 97"/>
          <p:cNvCxnSpPr>
            <a:endCxn id="55" idx="4"/>
          </p:cNvCxnSpPr>
          <p:nvPr/>
        </p:nvCxnSpPr>
        <p:spPr>
          <a:xfrm rot="5400000" flipH="1" flipV="1">
            <a:off x="5715000" y="3276600"/>
            <a:ext cx="914400" cy="1588"/>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38" idx="3"/>
            <a:endCxn id="78" idx="1"/>
          </p:cNvCxnSpPr>
          <p:nvPr/>
        </p:nvCxnSpPr>
        <p:spPr>
          <a:xfrm flipV="1">
            <a:off x="7620000" y="3727974"/>
            <a:ext cx="304800" cy="5826"/>
          </a:xfrm>
          <a:prstGeom prst="straightConnector1">
            <a:avLst/>
          </a:prstGeom>
          <a:ln w="41275" cmpd="sng">
            <a:prstDash val="sysDash"/>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400800" y="3429000"/>
            <a:ext cx="1219200" cy="6096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Multiplier</a:t>
            </a:r>
            <a:endParaRPr lang="en-US" dirty="0"/>
          </a:p>
        </p:txBody>
      </p:sp>
      <p:cxnSp>
        <p:nvCxnSpPr>
          <p:cNvPr id="39" name="Shape 97"/>
          <p:cNvCxnSpPr>
            <a:endCxn id="38" idx="0"/>
          </p:cNvCxnSpPr>
          <p:nvPr/>
        </p:nvCxnSpPr>
        <p:spPr>
          <a:xfrm rot="5400000">
            <a:off x="6839347" y="3257153"/>
            <a:ext cx="342900" cy="794"/>
          </a:xfrm>
          <a:prstGeom prst="bentConnector3">
            <a:avLst>
              <a:gd name="adj1" fmla="val 50000"/>
            </a:avLst>
          </a:prstGeom>
          <a:ln w="38100">
            <a:prstDash val="solid"/>
            <a:tailEnd type="arrow"/>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7924800" y="3461274"/>
            <a:ext cx="1066800" cy="533400"/>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Throttle</a:t>
            </a:r>
            <a:endParaRPr lang="en-US" dirty="0"/>
          </a:p>
        </p:txBody>
      </p:sp>
      <p:cxnSp>
        <p:nvCxnSpPr>
          <p:cNvPr id="25" name="Straight Connector 24"/>
          <p:cNvCxnSpPr>
            <a:stCxn id="55" idx="5"/>
          </p:cNvCxnSpPr>
          <p:nvPr/>
        </p:nvCxnSpPr>
        <p:spPr>
          <a:xfrm>
            <a:off x="6441608" y="2707808"/>
            <a:ext cx="568792" cy="393532"/>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44500864"/>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a:p>
        </p:txBody>
      </p:sp>
      <p:pic>
        <p:nvPicPr>
          <p:cNvPr id="1026" name="Picture 2" descr="C:\Documents and Settings\Adam\My Documents\Downloads\video intro 2.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1786840"/>
            <a:ext cx="8608995" cy="484256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itle 6"/>
          <p:cNvSpPr>
            <a:spLocks noGrp="1"/>
          </p:cNvSpPr>
          <p:nvPr>
            <p:ph type="title"/>
          </p:nvPr>
        </p:nvSpPr>
        <p:spPr/>
        <p:txBody>
          <a:bodyPr/>
          <a:lstStyle/>
          <a:p>
            <a:r>
              <a:rPr lang="en-US" dirty="0" smtClean="0"/>
              <a:t>Video Demonstration</a:t>
            </a:r>
            <a:endParaRPr lang="en-US" dirty="0"/>
          </a:p>
        </p:txBody>
      </p:sp>
    </p:spTree>
    <p:extLst>
      <p:ext uri="{BB962C8B-B14F-4D97-AF65-F5344CB8AC3E}">
        <p14:creationId xmlns="" xmlns:p14="http://schemas.microsoft.com/office/powerpoint/2010/main" val="316511271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raction vid1.wmv">
            <a:hlinkClick r:id="" action="ppaction://media"/>
          </p:cNvPr>
          <p:cNvPicPr>
            <a:picLocks noGrp="1" noChangeAspect="1"/>
          </p:cNvPicPr>
          <p:nvPr>
            <p:ph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109813" y="1752600"/>
            <a:ext cx="8805587" cy="4953000"/>
          </a:xfrm>
        </p:spPr>
      </p:pic>
      <p:sp>
        <p:nvSpPr>
          <p:cNvPr id="3" name="Title 2"/>
          <p:cNvSpPr>
            <a:spLocks noGrp="1"/>
          </p:cNvSpPr>
          <p:nvPr>
            <p:ph type="title"/>
          </p:nvPr>
        </p:nvSpPr>
        <p:spPr/>
        <p:txBody>
          <a:bodyPr/>
          <a:lstStyle/>
          <a:p>
            <a:r>
              <a:rPr lang="en-US" dirty="0" smtClean="0"/>
              <a:t>Video Demo - Traction</a:t>
            </a:r>
            <a:endParaRPr lang="en-US" dirty="0"/>
          </a:p>
        </p:txBody>
      </p:sp>
    </p:spTree>
    <p:extLst>
      <p:ext uri="{BB962C8B-B14F-4D97-AF65-F5344CB8AC3E}">
        <p14:creationId xmlns="" xmlns:p14="http://schemas.microsoft.com/office/powerpoint/2010/main" val="3501182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ding vid2.wmv">
            <a:hlinkClick r:id="" action="ppaction://media"/>
          </p:cNvPr>
          <p:cNvPicPr>
            <a:picLocks noGrp="1" noChangeAspect="1"/>
          </p:cNvPicPr>
          <p:nvPr>
            <p:ph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152400" y="1752600"/>
            <a:ext cx="8805588" cy="4953000"/>
          </a:xfrm>
        </p:spPr>
      </p:pic>
      <p:sp>
        <p:nvSpPr>
          <p:cNvPr id="5" name="Title 4"/>
          <p:cNvSpPr>
            <a:spLocks noGrp="1"/>
          </p:cNvSpPr>
          <p:nvPr>
            <p:ph type="title"/>
          </p:nvPr>
        </p:nvSpPr>
        <p:spPr/>
        <p:txBody>
          <a:bodyPr/>
          <a:lstStyle/>
          <a:p>
            <a:r>
              <a:rPr lang="en-US" dirty="0" smtClean="0"/>
              <a:t>Video Demo - Sliding</a:t>
            </a:r>
            <a:endParaRPr lang="en-US" dirty="0"/>
          </a:p>
        </p:txBody>
      </p:sp>
    </p:spTree>
    <p:extLst>
      <p:ext uri="{BB962C8B-B14F-4D97-AF65-F5344CB8AC3E}">
        <p14:creationId xmlns="" xmlns:p14="http://schemas.microsoft.com/office/powerpoint/2010/main" val="8644180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mpensation vid3.wmv">
            <a:hlinkClick r:id="" action="ppaction://media"/>
          </p:cNvPr>
          <p:cNvPicPr>
            <a:picLocks noGrp="1" noChangeAspect="1"/>
          </p:cNvPicPr>
          <p:nvPr>
            <p:ph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152400" y="1733693"/>
            <a:ext cx="8839200" cy="4971907"/>
          </a:xfrm>
        </p:spPr>
      </p:pic>
      <p:sp>
        <p:nvSpPr>
          <p:cNvPr id="5" name="Title 4"/>
          <p:cNvSpPr>
            <a:spLocks noGrp="1"/>
          </p:cNvSpPr>
          <p:nvPr>
            <p:ph type="title"/>
          </p:nvPr>
        </p:nvSpPr>
        <p:spPr/>
        <p:txBody>
          <a:bodyPr/>
          <a:lstStyle/>
          <a:p>
            <a:r>
              <a:rPr lang="en-US" dirty="0" smtClean="0"/>
              <a:t>Video Demo - Compensation</a:t>
            </a:r>
            <a:endParaRPr lang="en-US" dirty="0"/>
          </a:p>
        </p:txBody>
      </p:sp>
    </p:spTree>
    <p:extLst>
      <p:ext uri="{BB962C8B-B14F-4D97-AF65-F5344CB8AC3E}">
        <p14:creationId xmlns="" xmlns:p14="http://schemas.microsoft.com/office/powerpoint/2010/main" val="18571000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ic.jpg"/>
          <p:cNvPicPr>
            <a:picLocks noChangeAspect="1"/>
          </p:cNvPicPr>
          <p:nvPr/>
        </p:nvPicPr>
        <p:blipFill>
          <a:blip r:embed="rId3" cstate="print"/>
          <a:stretch>
            <a:fillRect/>
          </a:stretch>
        </p:blipFill>
        <p:spPr>
          <a:xfrm>
            <a:off x="152400" y="2590800"/>
            <a:ext cx="7715250" cy="4114800"/>
          </a:xfrm>
          <a:prstGeom prst="rect">
            <a:avLst/>
          </a:prstGeom>
        </p:spPr>
      </p:pic>
      <p:pic>
        <p:nvPicPr>
          <p:cNvPr id="6" name="Picture 5" descr="logic read.jpg"/>
          <p:cNvPicPr>
            <a:picLocks noChangeAspect="1"/>
          </p:cNvPicPr>
          <p:nvPr/>
        </p:nvPicPr>
        <p:blipFill>
          <a:blip r:embed="rId4" cstate="print"/>
          <a:stretch>
            <a:fillRect/>
          </a:stretch>
        </p:blipFill>
        <p:spPr>
          <a:xfrm>
            <a:off x="5791200" y="4479072"/>
            <a:ext cx="3352800" cy="2378927"/>
          </a:xfrm>
          <a:prstGeom prst="rect">
            <a:avLst/>
          </a:prstGeom>
        </p:spPr>
      </p:pic>
      <p:cxnSp>
        <p:nvCxnSpPr>
          <p:cNvPr id="7" name="Straight Arrow Connector 6"/>
          <p:cNvCxnSpPr/>
          <p:nvPr/>
        </p:nvCxnSpPr>
        <p:spPr>
          <a:xfrm>
            <a:off x="5486400" y="4419599"/>
            <a:ext cx="457200" cy="381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00400" y="5105400"/>
            <a:ext cx="26670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124200" y="5562600"/>
            <a:ext cx="2590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itle 2"/>
          <p:cNvSpPr>
            <a:spLocks noGrp="1"/>
          </p:cNvSpPr>
          <p:nvPr>
            <p:ph type="title"/>
          </p:nvPr>
        </p:nvSpPr>
        <p:spPr>
          <a:xfrm>
            <a:off x="152400" y="609600"/>
            <a:ext cx="7756263" cy="1054250"/>
          </a:xfrm>
        </p:spPr>
        <p:txBody>
          <a:bodyPr/>
          <a:lstStyle/>
          <a:p>
            <a:r>
              <a:rPr lang="en-US" dirty="0" smtClean="0"/>
              <a:t>Program loop time</a:t>
            </a:r>
            <a:endParaRPr lang="en-US" dirty="0"/>
          </a:p>
        </p:txBody>
      </p:sp>
      <p:sp>
        <p:nvSpPr>
          <p:cNvPr id="12" name="Content Placeholder 8"/>
          <p:cNvSpPr>
            <a:spLocks noGrp="1"/>
          </p:cNvSpPr>
          <p:nvPr>
            <p:ph sz="quarter" idx="4294967295"/>
          </p:nvPr>
        </p:nvSpPr>
        <p:spPr>
          <a:xfrm>
            <a:off x="177800" y="2133600"/>
            <a:ext cx="8525934" cy="533400"/>
          </a:xfrm>
          <a:prstGeom prst="rect">
            <a:avLst/>
          </a:prstGeom>
        </p:spPr>
        <p:txBody>
          <a:bodyPr/>
          <a:lstStyle/>
          <a:p>
            <a:r>
              <a:rPr lang="en-US" dirty="0" smtClean="0"/>
              <a:t>Ensure Code agrees with what’s actually happening </a:t>
            </a:r>
          </a:p>
        </p:txBody>
      </p:sp>
      <p:pic>
        <p:nvPicPr>
          <p:cNvPr id="9" name="Content Placeholder 3"/>
          <p:cNvPicPr>
            <a:picLocks noGrp="1" noChangeAspect="1"/>
          </p:cNvPicPr>
          <p:nvPr>
            <p:ph sz="quarter" idx="4294967295"/>
          </p:nvPr>
        </p:nvPicPr>
        <p:blipFill>
          <a:blip r:embed="rId5" cstate="print">
            <a:extLst>
              <a:ext uri="{28A0092B-C50C-407E-A947-70E740481C1C}">
                <a14:useLocalDpi xmlns="" xmlns:a14="http://schemas.microsoft.com/office/drawing/2010/main" val="0"/>
              </a:ext>
            </a:extLst>
          </a:blip>
          <a:stretch>
            <a:fillRect/>
          </a:stretch>
        </p:blipFill>
        <p:spPr>
          <a:xfrm>
            <a:off x="6731000" y="381000"/>
            <a:ext cx="2133600" cy="16002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Eagle PCB Design Software	</a:t>
            </a:r>
            <a:endParaRPr lang="en-US"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8600" y="1905000"/>
            <a:ext cx="5867400" cy="4768534"/>
          </a:xfrm>
          <a:prstGeom prst="rect">
            <a:avLst/>
          </a:prstGeom>
        </p:spPr>
      </p:pic>
      <p:sp>
        <p:nvSpPr>
          <p:cNvPr id="6" name="Content Placeholder 1"/>
          <p:cNvSpPr>
            <a:spLocks noGrp="1"/>
          </p:cNvSpPr>
          <p:nvPr>
            <p:ph idx="1"/>
          </p:nvPr>
        </p:nvSpPr>
        <p:spPr>
          <a:xfrm>
            <a:off x="6206067" y="2209800"/>
            <a:ext cx="2937933" cy="4495800"/>
          </a:xfrm>
        </p:spPr>
        <p:txBody>
          <a:bodyPr>
            <a:normAutofit fontScale="92500"/>
          </a:bodyPr>
          <a:lstStyle/>
          <a:p>
            <a:pPr marL="0" indent="0">
              <a:buNone/>
            </a:pPr>
            <a:endParaRPr lang="en-US" dirty="0" smtClean="0"/>
          </a:p>
          <a:p>
            <a:r>
              <a:rPr lang="en-US" dirty="0" smtClean="0"/>
              <a:t>PCB </a:t>
            </a:r>
            <a:r>
              <a:rPr lang="en-US" dirty="0"/>
              <a:t>board schematic designed with Eagle </a:t>
            </a:r>
            <a:r>
              <a:rPr lang="en-US" dirty="0" smtClean="0"/>
              <a:t>Software</a:t>
            </a:r>
          </a:p>
          <a:p>
            <a:r>
              <a:rPr lang="en-US" dirty="0" smtClean="0"/>
              <a:t>To ensure no connections come loose on RC car collisions</a:t>
            </a:r>
          </a:p>
          <a:p>
            <a:r>
              <a:rPr lang="en-US" dirty="0" smtClean="0"/>
              <a:t>To help manage wires, circuit size in </a:t>
            </a:r>
            <a:r>
              <a:rPr lang="en-US" dirty="0" err="1" smtClean="0"/>
              <a:t>chasis</a:t>
            </a:r>
            <a:r>
              <a:rPr lang="en-US" dirty="0" smtClean="0"/>
              <a:t>, and for overall look</a:t>
            </a:r>
          </a:p>
          <a:p>
            <a:endParaRPr lang="en-US" dirty="0" smtClean="0"/>
          </a:p>
          <a:p>
            <a:pPr marL="0" indent="0">
              <a:buNone/>
            </a:pPr>
            <a:endParaRPr lang="en-US" dirty="0"/>
          </a:p>
          <a:p>
            <a:endParaRPr lang="en-US" dirty="0"/>
          </a:p>
        </p:txBody>
      </p:sp>
      <p:pic>
        <p:nvPicPr>
          <p:cNvPr id="1026" name="Picture 2" descr="C:\Users\Hary Gandhi\Downloads\20130419_225027.jpg"/>
          <p:cNvPicPr>
            <a:picLocks noChangeAspect="1" noChangeArrowheads="1"/>
          </p:cNvPicPr>
          <p:nvPr/>
        </p:nvPicPr>
        <p:blipFill>
          <a:blip r:embed="rId4" cstate="print"/>
          <a:srcRect/>
          <a:stretch>
            <a:fillRect/>
          </a:stretch>
        </p:blipFill>
        <p:spPr bwMode="auto">
          <a:xfrm>
            <a:off x="228600" y="4619298"/>
            <a:ext cx="2438400" cy="2048571"/>
          </a:xfrm>
          <a:prstGeom prst="rect">
            <a:avLst/>
          </a:prstGeom>
          <a:noFill/>
        </p:spPr>
      </p:pic>
    </p:spTree>
    <p:extLst>
      <p:ext uri="{BB962C8B-B14F-4D97-AF65-F5344CB8AC3E}">
        <p14:creationId xmlns="" xmlns:p14="http://schemas.microsoft.com/office/powerpoint/2010/main" val="3514522414"/>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328"/>
            <a:ext cx="8229600" cy="1642872"/>
          </a:xfrm>
        </p:spPr>
        <p:txBody>
          <a:bodyPr>
            <a:normAutofit/>
          </a:bodyPr>
          <a:lstStyle/>
          <a:p>
            <a:r>
              <a:rPr lang="en-US" dirty="0" smtClean="0"/>
              <a:t>Wireless Components &amp; PCB</a:t>
            </a:r>
            <a:endParaRPr lang="en-US" dirty="0"/>
          </a:p>
        </p:txBody>
      </p:sp>
      <p:pic>
        <p:nvPicPr>
          <p:cNvPr id="1026" name="Picture 2" descr="E:\0_NIU Classes\Spring 2013\ELE 492\Car, Controller, Modem Overview.JPG"/>
          <p:cNvPicPr>
            <a:picLocks noChangeAspect="1" noChangeArrowheads="1"/>
          </p:cNvPicPr>
          <p:nvPr/>
        </p:nvPicPr>
        <p:blipFill>
          <a:blip r:embed="rId3"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p:blipFill>
        <p:spPr bwMode="auto">
          <a:xfrm>
            <a:off x="1475826" y="2057400"/>
            <a:ext cx="6192349" cy="46482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23049241"/>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3885286935"/>
              </p:ext>
            </p:extLst>
          </p:nvPr>
        </p:nvGraphicFramePr>
        <p:xfrm>
          <a:off x="609600" y="2895600"/>
          <a:ext cx="5181600" cy="3352800"/>
        </p:xfrm>
        <a:graphic>
          <a:graphicData uri="http://schemas.openxmlformats.org/drawingml/2006/table">
            <a:tbl>
              <a:tblPr firstRow="1" firstCol="1" bandRow="1"/>
              <a:tblGrid>
                <a:gridCol w="2590800"/>
                <a:gridCol w="2590800"/>
              </a:tblGrid>
              <a:tr h="558800">
                <a:tc>
                  <a:txBody>
                    <a:bodyPr/>
                    <a:lstStyle/>
                    <a:p>
                      <a:pPr marL="0" marR="0" algn="ctr">
                        <a:lnSpc>
                          <a:spcPct val="200000"/>
                        </a:lnSpc>
                        <a:spcBef>
                          <a:spcPts val="0"/>
                        </a:spcBef>
                        <a:spcAft>
                          <a:spcPts val="0"/>
                        </a:spcAft>
                      </a:pPr>
                      <a:r>
                        <a:rPr lang="en-US" sz="1600" b="1" kern="0" dirty="0">
                          <a:solidFill>
                            <a:schemeClr val="accent2"/>
                          </a:solidFill>
                          <a:effectLst/>
                          <a:latin typeface="Times New Roman"/>
                          <a:ea typeface="Calibri"/>
                          <a:cs typeface="Times New Roman"/>
                        </a:rPr>
                        <a:t>Description</a:t>
                      </a:r>
                      <a:endParaRPr lang="en-US" sz="1400" b="1"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1" kern="0" dirty="0">
                          <a:solidFill>
                            <a:schemeClr val="accent2"/>
                          </a:solidFill>
                          <a:effectLst/>
                          <a:latin typeface="Times New Roman"/>
                          <a:ea typeface="Calibri"/>
                          <a:cs typeface="Times New Roman"/>
                        </a:rPr>
                        <a:t>Cost</a:t>
                      </a:r>
                      <a:endParaRPr lang="en-US" sz="1400" b="1"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a:txBody>
                    <a:bodyPr/>
                    <a:lstStyle/>
                    <a:p>
                      <a:pPr marL="0" marR="0" algn="ctr">
                        <a:lnSpc>
                          <a:spcPct val="200000"/>
                        </a:lnSpc>
                        <a:spcBef>
                          <a:spcPts val="0"/>
                        </a:spcBef>
                        <a:spcAft>
                          <a:spcPts val="0"/>
                        </a:spcAft>
                      </a:pPr>
                      <a:r>
                        <a:rPr lang="en-US" sz="1600" b="0" kern="0" dirty="0">
                          <a:solidFill>
                            <a:schemeClr val="accent2"/>
                          </a:solidFill>
                          <a:effectLst/>
                          <a:latin typeface="Times New Roman"/>
                          <a:ea typeface="Calibri"/>
                          <a:cs typeface="Times New Roman"/>
                        </a:rPr>
                        <a:t>RC Drifting Car</a:t>
                      </a:r>
                      <a:endParaRPr lang="en-US" sz="1400" b="0"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0" kern="0" dirty="0">
                          <a:solidFill>
                            <a:schemeClr val="tx1"/>
                          </a:solidFill>
                          <a:effectLst/>
                          <a:latin typeface="Times New Roman"/>
                          <a:ea typeface="Calibri"/>
                          <a:cs typeface="Times New Roman"/>
                        </a:rPr>
                        <a:t>$200</a:t>
                      </a:r>
                      <a:endParaRPr lang="en-US" sz="1400" b="0" kern="100" dirty="0">
                        <a:solidFill>
                          <a:schemeClr val="tx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a:txBody>
                    <a:bodyPr/>
                    <a:lstStyle/>
                    <a:p>
                      <a:pPr marL="0" marR="0" algn="ctr">
                        <a:lnSpc>
                          <a:spcPct val="200000"/>
                        </a:lnSpc>
                        <a:spcBef>
                          <a:spcPts val="0"/>
                        </a:spcBef>
                        <a:spcAft>
                          <a:spcPts val="0"/>
                        </a:spcAft>
                      </a:pPr>
                      <a:r>
                        <a:rPr lang="en-US" sz="1600" b="0" kern="0" dirty="0">
                          <a:solidFill>
                            <a:schemeClr val="accent2"/>
                          </a:solidFill>
                          <a:effectLst/>
                          <a:latin typeface="Times New Roman"/>
                          <a:ea typeface="Calibri"/>
                          <a:cs typeface="Times New Roman"/>
                        </a:rPr>
                        <a:t>Extra RC Car Battery</a:t>
                      </a:r>
                      <a:endParaRPr lang="en-US" sz="1400" b="0"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0" kern="0" dirty="0">
                          <a:solidFill>
                            <a:schemeClr val="tx1"/>
                          </a:solidFill>
                          <a:effectLst/>
                          <a:latin typeface="Times New Roman"/>
                          <a:ea typeface="Calibri"/>
                          <a:cs typeface="Times New Roman"/>
                        </a:rPr>
                        <a:t>$20</a:t>
                      </a:r>
                      <a:endParaRPr lang="en-US" sz="1400" b="0" kern="100" dirty="0">
                        <a:solidFill>
                          <a:schemeClr val="tx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a:txBody>
                    <a:bodyPr/>
                    <a:lstStyle/>
                    <a:p>
                      <a:pPr marL="0" marR="0" algn="ctr">
                        <a:lnSpc>
                          <a:spcPct val="200000"/>
                        </a:lnSpc>
                        <a:spcBef>
                          <a:spcPts val="0"/>
                        </a:spcBef>
                        <a:spcAft>
                          <a:spcPts val="0"/>
                        </a:spcAft>
                      </a:pPr>
                      <a:r>
                        <a:rPr lang="en-US" sz="1600" b="0" kern="0" dirty="0">
                          <a:solidFill>
                            <a:schemeClr val="accent2"/>
                          </a:solidFill>
                          <a:effectLst/>
                          <a:latin typeface="Times New Roman"/>
                          <a:ea typeface="Calibri"/>
                          <a:cs typeface="Times New Roman"/>
                        </a:rPr>
                        <a:t>PCB Board</a:t>
                      </a:r>
                      <a:endParaRPr lang="en-US" sz="1400" b="0"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0" kern="0" dirty="0" smtClean="0">
                          <a:solidFill>
                            <a:schemeClr val="tx1"/>
                          </a:solidFill>
                          <a:effectLst/>
                          <a:latin typeface="Times New Roman"/>
                          <a:ea typeface="Calibri"/>
                          <a:cs typeface="Times New Roman"/>
                        </a:rPr>
                        <a:t>$20</a:t>
                      </a:r>
                      <a:endParaRPr lang="en-US" sz="1400" b="0" kern="100" dirty="0">
                        <a:solidFill>
                          <a:schemeClr val="tx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a:txBody>
                    <a:bodyPr/>
                    <a:lstStyle/>
                    <a:p>
                      <a:pPr marL="0" marR="0" algn="ctr">
                        <a:lnSpc>
                          <a:spcPct val="200000"/>
                        </a:lnSpc>
                        <a:spcBef>
                          <a:spcPts val="0"/>
                        </a:spcBef>
                        <a:spcAft>
                          <a:spcPts val="0"/>
                        </a:spcAft>
                      </a:pPr>
                      <a:r>
                        <a:rPr lang="en-US" sz="1600" b="0" kern="0" dirty="0">
                          <a:solidFill>
                            <a:schemeClr val="accent2"/>
                          </a:solidFill>
                          <a:effectLst/>
                          <a:latin typeface="Times New Roman"/>
                          <a:ea typeface="Calibri"/>
                          <a:cs typeface="Times New Roman"/>
                        </a:rPr>
                        <a:t>Miscellaneous Components</a:t>
                      </a:r>
                      <a:endParaRPr lang="en-US" sz="1400" b="0" kern="100" dirty="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0" kern="0" dirty="0">
                          <a:solidFill>
                            <a:schemeClr val="tx1"/>
                          </a:solidFill>
                          <a:effectLst/>
                          <a:latin typeface="Times New Roman"/>
                          <a:ea typeface="Calibri"/>
                          <a:cs typeface="Times New Roman"/>
                        </a:rPr>
                        <a:t>$50</a:t>
                      </a:r>
                      <a:endParaRPr lang="en-US" sz="1400" b="0" kern="100" dirty="0">
                        <a:solidFill>
                          <a:schemeClr val="tx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a:txBody>
                    <a:bodyPr/>
                    <a:lstStyle/>
                    <a:p>
                      <a:pPr marL="0" marR="0" algn="ctr">
                        <a:lnSpc>
                          <a:spcPct val="200000"/>
                        </a:lnSpc>
                        <a:spcBef>
                          <a:spcPts val="0"/>
                        </a:spcBef>
                        <a:spcAft>
                          <a:spcPts val="0"/>
                        </a:spcAft>
                      </a:pPr>
                      <a:r>
                        <a:rPr lang="en-US" sz="1600" b="1" kern="0">
                          <a:solidFill>
                            <a:schemeClr val="accent2"/>
                          </a:solidFill>
                          <a:effectLst/>
                          <a:latin typeface="Times New Roman"/>
                          <a:ea typeface="Calibri"/>
                          <a:cs typeface="Times New Roman"/>
                        </a:rPr>
                        <a:t>Total Cost</a:t>
                      </a:r>
                      <a:endParaRPr lang="en-US" sz="1400" b="1" kern="100">
                        <a:solidFill>
                          <a:schemeClr val="accent2"/>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b="1" kern="0" dirty="0">
                          <a:solidFill>
                            <a:schemeClr val="tx1"/>
                          </a:solidFill>
                          <a:effectLst/>
                          <a:latin typeface="Times New Roman"/>
                          <a:ea typeface="Calibri"/>
                          <a:cs typeface="Times New Roman"/>
                        </a:rPr>
                        <a:t>$</a:t>
                      </a:r>
                      <a:r>
                        <a:rPr lang="en-US" sz="1600" b="1" kern="0" dirty="0" smtClean="0">
                          <a:solidFill>
                            <a:schemeClr val="tx1"/>
                          </a:solidFill>
                          <a:effectLst/>
                          <a:latin typeface="Times New Roman"/>
                          <a:ea typeface="Calibri"/>
                          <a:cs typeface="Times New Roman"/>
                        </a:rPr>
                        <a:t>290</a:t>
                      </a:r>
                      <a:endParaRPr lang="en-US" sz="1400" b="1" kern="100" dirty="0">
                        <a:solidFill>
                          <a:schemeClr val="tx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lstStyle/>
          <a:p>
            <a:r>
              <a:rPr lang="en-US" dirty="0" smtClean="0"/>
              <a:t>Budget</a:t>
            </a:r>
            <a:endParaRPr lang="en-US" dirty="0"/>
          </a:p>
        </p:txBody>
      </p:sp>
      <p:sp>
        <p:nvSpPr>
          <p:cNvPr id="7" name="Content Placeholder 1"/>
          <p:cNvSpPr txBox="1">
            <a:spLocks/>
          </p:cNvSpPr>
          <p:nvPr/>
        </p:nvSpPr>
        <p:spPr>
          <a:xfrm>
            <a:off x="6324599" y="2743200"/>
            <a:ext cx="2404533" cy="37338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ctr">
              <a:buFont typeface="Symbol" pitchFamily="18" charset="2"/>
              <a:buNone/>
            </a:pPr>
            <a:endParaRPr lang="en-US" dirty="0" smtClean="0"/>
          </a:p>
          <a:p>
            <a:r>
              <a:rPr lang="en-US" dirty="0" smtClean="0"/>
              <a:t>Most </a:t>
            </a:r>
            <a:r>
              <a:rPr lang="en-US" dirty="0"/>
              <a:t>components were already owned or loaned for the build requiring little to be purchased.</a:t>
            </a:r>
          </a:p>
          <a:p>
            <a:endParaRPr lang="en-US" dirty="0" smtClean="0"/>
          </a:p>
          <a:p>
            <a:pPr marL="0" indent="0">
              <a:buFont typeface="Symbol" pitchFamily="18" charset="2"/>
              <a:buNone/>
            </a:pPr>
            <a:endParaRPr lang="en-US" dirty="0" smtClean="0"/>
          </a:p>
          <a:p>
            <a:endParaRPr lang="en-US" dirty="0"/>
          </a:p>
        </p:txBody>
      </p:sp>
    </p:spTree>
    <p:extLst>
      <p:ext uri="{BB962C8B-B14F-4D97-AF65-F5344CB8AC3E}">
        <p14:creationId xmlns="" xmlns:p14="http://schemas.microsoft.com/office/powerpoint/2010/main" val="1716933102"/>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Time Line</a:t>
            </a: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3091367225"/>
              </p:ext>
            </p:extLst>
          </p:nvPr>
        </p:nvGraphicFramePr>
        <p:xfrm>
          <a:off x="838200" y="2057400"/>
          <a:ext cx="7696200" cy="4426942"/>
        </p:xfrm>
        <a:graphic>
          <a:graphicData uri="http://schemas.openxmlformats.org/drawingml/2006/table">
            <a:tbl>
              <a:tblPr>
                <a:tableStyleId>{5C22544A-7EE6-4342-B048-85BDC9FD1C3A}</a:tableStyleId>
              </a:tblPr>
              <a:tblGrid>
                <a:gridCol w="841498"/>
                <a:gridCol w="3471179"/>
                <a:gridCol w="3383523"/>
              </a:tblGrid>
              <a:tr h="340753">
                <a:tc>
                  <a:txBody>
                    <a:bodyPr/>
                    <a:lstStyle/>
                    <a:p>
                      <a:pPr algn="l" fontAlgn="b"/>
                      <a:r>
                        <a:rPr lang="en-US" sz="1200" b="1" u="sng" strike="noStrike" dirty="0">
                          <a:effectLst/>
                        </a:rPr>
                        <a:t>Week of:</a:t>
                      </a:r>
                      <a:endParaRPr lang="en-US" sz="1200" b="1" i="0" u="sng" strike="noStrike" dirty="0">
                        <a:solidFill>
                          <a:srgbClr val="000000"/>
                        </a:solidFill>
                        <a:effectLst/>
                        <a:latin typeface="Calibri"/>
                      </a:endParaRPr>
                    </a:p>
                  </a:txBody>
                  <a:tcPr marL="9525" marR="9525" marT="9525" marB="0" anchor="b"/>
                </a:tc>
                <a:tc>
                  <a:txBody>
                    <a:bodyPr/>
                    <a:lstStyle/>
                    <a:p>
                      <a:pPr algn="l" fontAlgn="b"/>
                      <a:r>
                        <a:rPr lang="en-US" sz="1200" b="1" u="sng" strike="noStrike" dirty="0">
                          <a:effectLst/>
                        </a:rPr>
                        <a:t>Goal for the week</a:t>
                      </a:r>
                      <a:endParaRPr lang="en-US" sz="1200" b="1" i="0" u="sng" strike="noStrike" dirty="0">
                        <a:solidFill>
                          <a:srgbClr val="000000"/>
                        </a:solidFill>
                        <a:effectLst/>
                        <a:latin typeface="Calibri"/>
                      </a:endParaRPr>
                    </a:p>
                  </a:txBody>
                  <a:tcPr marL="9525" marR="9525" marT="9525" marB="0" anchor="b"/>
                </a:tc>
                <a:tc>
                  <a:txBody>
                    <a:bodyPr/>
                    <a:lstStyle/>
                    <a:p>
                      <a:pPr algn="l" fontAlgn="b"/>
                      <a:r>
                        <a:rPr lang="en-US" sz="1200" b="1" u="sng" strike="noStrike" dirty="0">
                          <a:effectLst/>
                        </a:rPr>
                        <a:t>Goal Met</a:t>
                      </a:r>
                      <a:r>
                        <a:rPr lang="en-US" sz="1200" b="1" u="sng" strike="noStrike" dirty="0" smtClean="0">
                          <a:effectLst/>
                        </a:rPr>
                        <a:t>? - notes</a:t>
                      </a:r>
                      <a:endParaRPr lang="en-US" sz="1200" b="1" i="0" u="sng"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Jan 12th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Finalize and order all parts to buy</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Jan 20th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dirty="0">
                          <a:effectLst/>
                        </a:rPr>
                        <a:t>Calibrate Gyroscope </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Jan 27th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start interfacing all electronics </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Feb 3rd</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dirty="0">
                          <a:effectLst/>
                        </a:rPr>
                        <a:t>All electronics </a:t>
                      </a:r>
                      <a:r>
                        <a:rPr lang="en-US" sz="1200" b="1" u="none" strike="noStrike" dirty="0" smtClean="0">
                          <a:effectLst/>
                        </a:rPr>
                        <a:t>interfaced </a:t>
                      </a:r>
                      <a:r>
                        <a:rPr lang="en-US" sz="1200" b="1" u="none" strike="noStrike" dirty="0">
                          <a:effectLst/>
                        </a:rPr>
                        <a:t>and calibrated</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Feb 10th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Have all hardware done</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Feb 17th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Start writing final program</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Feb 24th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dirty="0" smtClean="0">
                          <a:effectLst/>
                        </a:rPr>
                        <a:t>Have final program completed</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Mar 3rd</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Tune control system</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Mar 10th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a:effectLst/>
                        </a:rPr>
                        <a:t>Tune control system</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37906">
                <a:tc>
                  <a:txBody>
                    <a:bodyPr/>
                    <a:lstStyle/>
                    <a:p>
                      <a:pPr algn="l" fontAlgn="b"/>
                      <a:r>
                        <a:rPr lang="en-US" sz="1200" b="1" u="none" strike="noStrike" dirty="0">
                          <a:effectLst/>
                        </a:rPr>
                        <a:t>Mar 17th</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u="none" strike="noStrike">
                          <a:effectLst/>
                        </a:rPr>
                        <a:t>Take videos and graphs that prove success</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Mar 24th</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chemeClr val="dk1"/>
                          </a:solidFill>
                          <a:effectLst/>
                          <a:latin typeface="+mn-lt"/>
                        </a:rPr>
                        <a:t>Work on posters and final report until due date</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r h="340753">
                <a:tc>
                  <a:txBody>
                    <a:bodyPr/>
                    <a:lstStyle/>
                    <a:p>
                      <a:pPr algn="l" fontAlgn="b"/>
                      <a:r>
                        <a:rPr lang="en-US" sz="1200" b="1" u="none" strike="noStrike">
                          <a:effectLst/>
                        </a:rPr>
                        <a:t>Mar 31st</a:t>
                      </a:r>
                      <a:endParaRPr lang="en-US" sz="1200" b="1" i="0" u="none" strike="noStrike">
                        <a:solidFill>
                          <a:srgbClr val="000000"/>
                        </a:solidFill>
                        <a:effectLst/>
                        <a:latin typeface="Calibri"/>
                      </a:endParaRPr>
                    </a:p>
                  </a:txBody>
                  <a:tcPr marL="9525" marR="9525" marT="9525" marB="0" anchor="b"/>
                </a:tc>
                <a:tc>
                  <a:txBody>
                    <a:bodyPr/>
                    <a:lstStyle/>
                    <a:p>
                      <a:pPr algn="l" fontAlgn="b"/>
                      <a:r>
                        <a:rPr lang="en-US" sz="1200" b="1" u="none" strike="noStrike" dirty="0" smtClean="0">
                          <a:effectLst/>
                        </a:rPr>
                        <a:t>Finalize design</a:t>
                      </a:r>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Y</a:t>
                      </a:r>
                      <a:endParaRPr lang="en-US" sz="1200" b="1" i="0" u="none" strike="noStrike" dirty="0">
                        <a:solidFill>
                          <a:srgbClr val="000000"/>
                        </a:solidFill>
                        <a:effectLst/>
                        <a:latin typeface="Calibri"/>
                      </a:endParaRPr>
                    </a:p>
                  </a:txBody>
                  <a:tcPr marL="9525" marR="9525" marT="9525" marB="0" anchor="b"/>
                </a:tc>
              </a:tr>
            </a:tbl>
          </a:graphicData>
        </a:graphic>
      </p:graphicFrame>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743200"/>
            <a:ext cx="8153400" cy="3822700"/>
          </a:xfrm>
        </p:spPr>
        <p:txBody>
          <a:bodyPr>
            <a:normAutofit/>
          </a:bodyPr>
          <a:lstStyle/>
          <a:p>
            <a:r>
              <a:rPr lang="en-US" dirty="0"/>
              <a:t>This senior design incorporates additional control systems to traditional steering systems in an Ackerman steering style </a:t>
            </a:r>
            <a:r>
              <a:rPr lang="en-US" dirty="0" smtClean="0"/>
              <a:t>car</a:t>
            </a:r>
          </a:p>
          <a:p>
            <a:r>
              <a:rPr lang="en-US" dirty="0" smtClean="0"/>
              <a:t>This </a:t>
            </a:r>
            <a:r>
              <a:rPr lang="en-US" dirty="0"/>
              <a:t>solution aims to make driving a safer mode of transportation, introducing control and predictability when the car starts to slide in a fashion that would normally be </a:t>
            </a:r>
            <a:r>
              <a:rPr lang="en-US" dirty="0" smtClean="0"/>
              <a:t>unpredictable</a:t>
            </a:r>
          </a:p>
          <a:p>
            <a:r>
              <a:rPr lang="en-US" dirty="0" smtClean="0"/>
              <a:t>The </a:t>
            </a:r>
            <a:r>
              <a:rPr lang="en-US" dirty="0"/>
              <a:t>overall success and performance of the final system </a:t>
            </a:r>
            <a:r>
              <a:rPr lang="en-US" dirty="0" smtClean="0"/>
              <a:t>proves </a:t>
            </a:r>
            <a:r>
              <a:rPr lang="en-US" dirty="0"/>
              <a:t>that the concept does </a:t>
            </a:r>
            <a:r>
              <a:rPr lang="en-US" dirty="0" smtClean="0"/>
              <a:t>work</a:t>
            </a:r>
          </a:p>
          <a:p>
            <a:endParaRPr lang="en-US" dirty="0"/>
          </a:p>
        </p:txBody>
      </p:sp>
      <p:sp>
        <p:nvSpPr>
          <p:cNvPr id="3" name="Title 2"/>
          <p:cNvSpPr>
            <a:spLocks noGrp="1"/>
          </p:cNvSpPr>
          <p:nvPr>
            <p:ph type="title"/>
          </p:nvPr>
        </p:nvSpPr>
        <p:spPr/>
        <p:txBody>
          <a:bodyPr/>
          <a:lstStyle/>
          <a:p>
            <a:r>
              <a:rPr lang="en-US" dirty="0" smtClean="0"/>
              <a:t>Conclusion</a:t>
            </a:r>
            <a:endParaRPr lang="en-US" dirty="0"/>
          </a:p>
        </p:txBody>
      </p:sp>
    </p:spTree>
    <p:extLst>
      <p:ext uri="{BB962C8B-B14F-4D97-AF65-F5344CB8AC3E}">
        <p14:creationId xmlns="" xmlns:p14="http://schemas.microsoft.com/office/powerpoint/2010/main" val="1038221928"/>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133600"/>
            <a:ext cx="7408333" cy="4038600"/>
          </a:xfrm>
        </p:spPr>
        <p:txBody>
          <a:bodyPr>
            <a:normAutofit fontScale="85000" lnSpcReduction="20000"/>
          </a:bodyPr>
          <a:lstStyle/>
          <a:p>
            <a:r>
              <a:rPr lang="en-US" dirty="0" smtClean="0"/>
              <a:t>Group </a:t>
            </a:r>
            <a:r>
              <a:rPr lang="en-US" dirty="0"/>
              <a:t>Contact Information</a:t>
            </a:r>
          </a:p>
          <a:p>
            <a:pPr lvl="1"/>
            <a:r>
              <a:rPr lang="en-US" dirty="0"/>
              <a:t>Adam Dunsmoor (</a:t>
            </a:r>
            <a:r>
              <a:rPr lang="en-US" dirty="0">
                <a:hlinkClick r:id="rId3"/>
              </a:rPr>
              <a:t>z1625308@students.niu.edu</a:t>
            </a:r>
            <a:r>
              <a:rPr lang="en-US" dirty="0" smtClean="0"/>
              <a:t>)</a:t>
            </a:r>
          </a:p>
          <a:p>
            <a:pPr lvl="1"/>
            <a:r>
              <a:rPr lang="en-US" dirty="0"/>
              <a:t>Andrew Moser </a:t>
            </a:r>
            <a:r>
              <a:rPr lang="en-US" dirty="0" smtClean="0"/>
              <a:t>(</a:t>
            </a:r>
            <a:r>
              <a:rPr lang="en-US" u="sng" dirty="0" smtClean="0">
                <a:solidFill>
                  <a:schemeClr val="accent2"/>
                </a:solidFill>
              </a:rPr>
              <a:t>www.reibot.org)</a:t>
            </a:r>
            <a:endParaRPr lang="en-US" dirty="0"/>
          </a:p>
          <a:p>
            <a:pPr lvl="1"/>
            <a:r>
              <a:rPr lang="en-US" dirty="0"/>
              <a:t>Hiral Gandhi (</a:t>
            </a:r>
            <a:r>
              <a:rPr lang="en-US" u="sng" dirty="0" smtClean="0">
                <a:solidFill>
                  <a:schemeClr val="accent2"/>
                </a:solidFill>
                <a:hlinkClick r:id="rId4"/>
              </a:rPr>
              <a:t>hary106@gmail.com</a:t>
            </a:r>
            <a:r>
              <a:rPr lang="en-US" dirty="0" smtClean="0"/>
              <a:t>)</a:t>
            </a:r>
          </a:p>
          <a:p>
            <a:pPr marL="63500" lvl="1" indent="292100"/>
            <a:endParaRPr lang="en-US" dirty="0" smtClean="0"/>
          </a:p>
          <a:p>
            <a:pPr marL="406400" lvl="1" indent="-342900"/>
            <a:r>
              <a:rPr lang="en-US" dirty="0" smtClean="0"/>
              <a:t>Special </a:t>
            </a:r>
            <a:r>
              <a:rPr lang="en-US" dirty="0"/>
              <a:t>thanks to free software Eagle PCB and </a:t>
            </a:r>
            <a:r>
              <a:rPr lang="en-US" dirty="0" err="1"/>
              <a:t>SerialChart</a:t>
            </a:r>
            <a:endParaRPr lang="en-US" dirty="0"/>
          </a:p>
          <a:p>
            <a:pPr lvl="1"/>
            <a:endParaRPr lang="en-US" dirty="0" smtClean="0"/>
          </a:p>
          <a:p>
            <a:pPr marL="0" indent="0">
              <a:buNone/>
            </a:pPr>
            <a:r>
              <a:rPr lang="en-US" dirty="0" smtClean="0"/>
              <a:t>Sources: </a:t>
            </a:r>
            <a:endParaRPr lang="en-US" dirty="0"/>
          </a:p>
          <a:p>
            <a:r>
              <a:rPr lang="en-US" dirty="0" err="1"/>
              <a:t>Fadali</a:t>
            </a:r>
            <a:r>
              <a:rPr lang="en-US" dirty="0"/>
              <a:t>, M. Sam.  </a:t>
            </a:r>
            <a:r>
              <a:rPr lang="en-US" u="sng" dirty="0"/>
              <a:t>Digital Control Engineering – Analysis and </a:t>
            </a:r>
            <a:endParaRPr lang="en-US" u="sng" dirty="0" smtClean="0"/>
          </a:p>
          <a:p>
            <a:pPr marL="0" indent="0">
              <a:buNone/>
            </a:pPr>
            <a:r>
              <a:rPr lang="en-US" dirty="0" smtClean="0"/>
              <a:t>	</a:t>
            </a:r>
            <a:r>
              <a:rPr lang="en-US" u="sng" dirty="0" smtClean="0"/>
              <a:t>Design</a:t>
            </a:r>
            <a:r>
              <a:rPr lang="en-US" dirty="0"/>
              <a:t>.  </a:t>
            </a:r>
            <a:r>
              <a:rPr lang="en-US" dirty="0" smtClean="0"/>
              <a:t>Burlington</a:t>
            </a:r>
            <a:r>
              <a:rPr lang="en-US" dirty="0"/>
              <a:t>: Academic Press, 2009. </a:t>
            </a:r>
          </a:p>
          <a:p>
            <a:r>
              <a:rPr lang="en-US" dirty="0" smtClean="0"/>
              <a:t>Alonzo, Kelly</a:t>
            </a:r>
            <a:r>
              <a:rPr lang="en-US" dirty="0"/>
              <a:t>. </a:t>
            </a:r>
            <a:r>
              <a:rPr lang="en-US" dirty="0" smtClean="0"/>
              <a:t> </a:t>
            </a:r>
            <a:r>
              <a:rPr lang="en-US" u="sng" dirty="0" smtClean="0"/>
              <a:t>A </a:t>
            </a:r>
            <a:r>
              <a:rPr lang="en-US" u="sng" dirty="0"/>
              <a:t>Vector Algebra Formulation of </a:t>
            </a:r>
            <a:r>
              <a:rPr lang="en-US" u="sng" dirty="0" smtClean="0"/>
              <a:t>Kinematics</a:t>
            </a:r>
          </a:p>
          <a:p>
            <a:pPr marL="0" indent="0">
              <a:buNone/>
            </a:pPr>
            <a:r>
              <a:rPr lang="en-US" dirty="0"/>
              <a:t>	</a:t>
            </a:r>
            <a:r>
              <a:rPr lang="en-US" u="sng" dirty="0" smtClean="0"/>
              <a:t> of Wheeled </a:t>
            </a:r>
            <a:r>
              <a:rPr lang="en-US" u="sng" dirty="0"/>
              <a:t>Mobile </a:t>
            </a:r>
            <a:r>
              <a:rPr lang="en-US" u="sng" dirty="0" smtClean="0"/>
              <a:t>Robots</a:t>
            </a:r>
            <a:r>
              <a:rPr lang="en-US" dirty="0"/>
              <a:t>. Carnegie Mellon </a:t>
            </a:r>
            <a:endParaRPr lang="en-US" dirty="0" smtClean="0"/>
          </a:p>
          <a:p>
            <a:pPr marL="0" indent="0">
              <a:buNone/>
            </a:pPr>
            <a:r>
              <a:rPr lang="en-US" dirty="0"/>
              <a:t>	</a:t>
            </a:r>
            <a:r>
              <a:rPr lang="en-US" dirty="0" smtClean="0"/>
              <a:t>University: 2010. </a:t>
            </a:r>
            <a:endParaRPr lang="en-US" u="sng" dirty="0"/>
          </a:p>
        </p:txBody>
      </p:sp>
      <p:sp>
        <p:nvSpPr>
          <p:cNvPr id="3" name="Title 2"/>
          <p:cNvSpPr>
            <a:spLocks noGrp="1"/>
          </p:cNvSpPr>
          <p:nvPr>
            <p:ph type="title"/>
          </p:nvPr>
        </p:nvSpPr>
        <p:spPr/>
        <p:txBody>
          <a:bodyPr/>
          <a:lstStyle/>
          <a:p>
            <a:r>
              <a:rPr lang="en-US" dirty="0" smtClean="0"/>
              <a:t>Questions and Answers</a:t>
            </a:r>
            <a:endParaRPr lang="en-US" dirty="0"/>
          </a:p>
        </p:txBody>
      </p:sp>
    </p:spTree>
    <p:extLst>
      <p:ext uri="{BB962C8B-B14F-4D97-AF65-F5344CB8AC3E}">
        <p14:creationId xmlns="" xmlns:p14="http://schemas.microsoft.com/office/powerpoint/2010/main" val="1173347192"/>
      </p:ext>
    </p:extLst>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1014</TotalTime>
  <Words>898</Words>
  <Application>Microsoft Office PowerPoint</Application>
  <PresentationFormat>On-screen Show (4:3)</PresentationFormat>
  <Paragraphs>156</Paragraphs>
  <Slides>17</Slides>
  <Notes>12</Notes>
  <HiddenSlides>0</HiddenSlides>
  <MMClips>3</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Waveform</vt:lpstr>
      <vt:lpstr>Gyroscopic Vehicle Stabilization</vt:lpstr>
      <vt:lpstr>Project Description</vt:lpstr>
      <vt:lpstr>Technology Implementation</vt:lpstr>
      <vt:lpstr>Calculating Angular Velocity</vt:lpstr>
      <vt:lpstr>Connection Overview </vt:lpstr>
      <vt:lpstr>Flow Diagram</vt:lpstr>
      <vt:lpstr>Video Demonstration</vt:lpstr>
      <vt:lpstr>Video Demo - Traction</vt:lpstr>
      <vt:lpstr>Video Demo - Sliding</vt:lpstr>
      <vt:lpstr>Video Demo - Compensation</vt:lpstr>
      <vt:lpstr>Program loop time</vt:lpstr>
      <vt:lpstr>Eagle PCB Design Software </vt:lpstr>
      <vt:lpstr>Wireless Components &amp; PCB</vt:lpstr>
      <vt:lpstr>Budget</vt:lpstr>
      <vt:lpstr>Time Line</vt:lpstr>
      <vt:lpstr>Conclusion</vt:lpstr>
      <vt:lpstr>Questions and Answers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Dunsmoor</dc:creator>
  <cp:lastModifiedBy>pino</cp:lastModifiedBy>
  <cp:revision>115</cp:revision>
  <dcterms:created xsi:type="dcterms:W3CDTF">2013-01-30T01:32:44Z</dcterms:created>
  <dcterms:modified xsi:type="dcterms:W3CDTF">2013-05-03T03:10:49Z</dcterms:modified>
</cp:coreProperties>
</file>